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7" r:id="rId5"/>
    <p:sldId id="259" r:id="rId6"/>
    <p:sldId id="265" r:id="rId7"/>
    <p:sldId id="260" r:id="rId8"/>
    <p:sldId id="261" r:id="rId9"/>
    <p:sldId id="262" r:id="rId10"/>
    <p:sldId id="264" r:id="rId11"/>
    <p:sldId id="263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86" autoAdjust="0"/>
    <p:restoredTop sz="94660"/>
  </p:normalViewPr>
  <p:slideViewPr>
    <p:cSldViewPr snapToGrid="0">
      <p:cViewPr varScale="1">
        <p:scale>
          <a:sx n="68" d="100"/>
          <a:sy n="68" d="100"/>
        </p:scale>
        <p:origin x="49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21-Jun-19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21-Jun-19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21-Jun-19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21-Jun-19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21-Jun-19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21-Jun-19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21-Jun-19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21-Jun-19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21-Jun-19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21-Jun-19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21-Jun-19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21-Jun-19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21-Jun-19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21-Jun-19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21-Jun-19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21-Jun-19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21-Jun-19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21-Jun-19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6A11F-DB5A-409A-A155-A13A5D447C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1645091"/>
          </a:xfrm>
        </p:spPr>
        <p:txBody>
          <a:bodyPr/>
          <a:lstStyle/>
          <a:p>
            <a:r>
              <a:rPr lang="en-US" b="1" dirty="0">
                <a:latin typeface="Bahnschrift SemiCondensed" panose="020B0502040204020203" pitchFamily="34" charset="0"/>
              </a:rPr>
              <a:t>CLeANING WATER BODIES USING SENSOR AND  MOTOR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018C3C-97D3-4FB1-A4F9-43FD7BE59080}"/>
              </a:ext>
            </a:extLst>
          </p:cNvPr>
          <p:cNvSpPr txBox="1"/>
          <p:nvPr/>
        </p:nvSpPr>
        <p:spPr>
          <a:xfrm>
            <a:off x="7393757" y="3619893"/>
            <a:ext cx="479824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Team Members:</a:t>
            </a:r>
          </a:p>
          <a:p>
            <a:r>
              <a:rPr lang="en-US" sz="2400" dirty="0"/>
              <a:t>1) G.Spandana</a:t>
            </a:r>
          </a:p>
          <a:p>
            <a:r>
              <a:rPr lang="en-US" sz="2400" dirty="0"/>
              <a:t>2) A.Anagha</a:t>
            </a:r>
          </a:p>
          <a:p>
            <a:r>
              <a:rPr lang="en-US" sz="2400" dirty="0"/>
              <a:t>3) N.Srilatha</a:t>
            </a:r>
          </a:p>
          <a:p>
            <a:r>
              <a:rPr lang="en-US" sz="2400" dirty="0"/>
              <a:t>4) S.Prathima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902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FFB7BD1-C9E9-4A70-A9CB-F0B9631AAFCC}"/>
              </a:ext>
            </a:extLst>
          </p:cNvPr>
          <p:cNvSpPr/>
          <p:nvPr/>
        </p:nvSpPr>
        <p:spPr>
          <a:xfrm>
            <a:off x="3048000" y="58847"/>
            <a:ext cx="6096000" cy="6740307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PORTA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=0x01;</a:t>
            </a:r>
          </a:p>
          <a:p>
            <a:r>
              <a:rPr lang="en-US" i="1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_delay_ms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(4000);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PORTA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=0x00;</a:t>
            </a:r>
          </a:p>
          <a:p>
            <a:r>
              <a:rPr lang="en-US" i="1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_delay_ms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(4000);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PORTA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=0x02;</a:t>
            </a:r>
          </a:p>
          <a:p>
            <a:r>
              <a:rPr lang="en-US" i="1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_delay_ms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(4000);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PORTA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=0x00;</a:t>
            </a:r>
          </a:p>
          <a:p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_delay_ms(4000);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send_a_command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unsigned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command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PORTC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command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PORTD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&amp;=~(1&lt;&lt;</a:t>
            </a:r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registerselection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PORTD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|=(1&lt;&lt;</a:t>
            </a:r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i="1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_delay_ms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(50);</a:t>
            </a:r>
          </a:p>
          <a:p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PORTD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&amp;=~(1&lt;&lt;</a:t>
            </a:r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PORTC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=0;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73983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F327E7-EC8E-43EE-9D8D-1D1FBC53740A}"/>
              </a:ext>
            </a:extLst>
          </p:cNvPr>
          <p:cNvSpPr/>
          <p:nvPr/>
        </p:nvSpPr>
        <p:spPr>
          <a:xfrm>
            <a:off x="3048000" y="1028343"/>
            <a:ext cx="60960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send_a_character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unsigned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character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PORTC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character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PORTD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|=(1&lt;&lt;</a:t>
            </a:r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registerselection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PORTD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|=(1&lt;&lt;</a:t>
            </a:r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i="1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_delay_ms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(50);</a:t>
            </a:r>
          </a:p>
          <a:p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PORTD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&amp;=~(1&lt;&lt;</a:t>
            </a:r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PORTC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=0;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send_a_string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</a:t>
            </a:r>
            <a:r>
              <a:rPr lang="en-US" dirty="0">
                <a:solidFill>
                  <a:srgbClr val="000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string_of_characters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(*</a:t>
            </a:r>
            <a:r>
              <a:rPr lang="en-US" dirty="0">
                <a:solidFill>
                  <a:srgbClr val="000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string_of_characters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&gt;0)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send_a_character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(*</a:t>
            </a:r>
            <a:r>
              <a:rPr lang="en-US" dirty="0">
                <a:solidFill>
                  <a:srgbClr val="000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string_of_characters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++);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75540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ED24F-90CF-4250-BC2A-10079650B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927479"/>
          </a:xfrm>
        </p:spPr>
        <p:txBody>
          <a:bodyPr/>
          <a:lstStyle/>
          <a:p>
            <a:r>
              <a:rPr lang="en-US" dirty="0"/>
              <a:t>Real time application of the project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8AEAA7-F3D4-41E3-AC28-927E05E467EF}"/>
              </a:ext>
            </a:extLst>
          </p:cNvPr>
          <p:cNvSpPr txBox="1"/>
          <p:nvPr/>
        </p:nvSpPr>
        <p:spPr>
          <a:xfrm>
            <a:off x="1121790" y="1941923"/>
            <a:ext cx="1015643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For practical application of this project, the following modifications are to be done:</a:t>
            </a:r>
          </a:p>
          <a:p>
            <a:endParaRPr lang="en-US" sz="2000" dirty="0"/>
          </a:p>
          <a:p>
            <a:pPr marL="342900" indent="-342900">
              <a:buAutoNum type="arabicParenR"/>
            </a:pPr>
            <a:r>
              <a:rPr lang="en-US" sz="2000" dirty="0"/>
              <a:t>The IR sensor used should be replaced with proximity sensors.</a:t>
            </a:r>
          </a:p>
          <a:p>
            <a:pPr marL="342900" indent="-342900">
              <a:buAutoNum type="arabicParenR"/>
            </a:pPr>
            <a:endParaRPr lang="en-US" sz="2000" dirty="0"/>
          </a:p>
          <a:p>
            <a:r>
              <a:rPr lang="en-US" sz="2000" dirty="0"/>
              <a:t>                 A </a:t>
            </a:r>
            <a:r>
              <a:rPr lang="en-US" sz="2000" b="1" dirty="0"/>
              <a:t>proximity sensor</a:t>
            </a:r>
            <a:r>
              <a:rPr lang="en-US" sz="2000" dirty="0"/>
              <a:t> is a sensor which emits a beam of electro magnetic radiation and looks for changes in the return signal.  Different proximity sensor targets demand different sensors.</a:t>
            </a:r>
          </a:p>
          <a:p>
            <a:r>
              <a:rPr lang="en-US" sz="2000" dirty="0"/>
              <a:t>Our aim in this project is to detect plastic objects and heavy metals. A capacitive proximity sensor is suitable for a plastic target and an inductive proximity sensor is suitable for a metal target.</a:t>
            </a:r>
          </a:p>
          <a:p>
            <a:endParaRPr lang="en-US" sz="2000" dirty="0"/>
          </a:p>
          <a:p>
            <a:pPr marL="342900" indent="-342900">
              <a:buAutoNum type="arabicParenR"/>
            </a:pPr>
            <a:endParaRPr lang="en-US" sz="2000" dirty="0"/>
          </a:p>
          <a:p>
            <a:r>
              <a:rPr lang="en-US" sz="2000" dirty="0"/>
              <a:t>2) The dc motor should be replaced with servo motor.</a:t>
            </a:r>
          </a:p>
        </p:txBody>
      </p:sp>
    </p:spTree>
    <p:extLst>
      <p:ext uri="{BB962C8B-B14F-4D97-AF65-F5344CB8AC3E}">
        <p14:creationId xmlns:p14="http://schemas.microsoft.com/office/powerpoint/2010/main" val="1178709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142CA-690F-4748-96F2-4DA926006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49" y="-135627"/>
            <a:ext cx="10364451" cy="880345"/>
          </a:xfrm>
        </p:spPr>
        <p:txBody>
          <a:bodyPr/>
          <a:lstStyle/>
          <a:p>
            <a:r>
              <a:rPr lang="en-US" b="1" dirty="0"/>
              <a:t>Components</a:t>
            </a:r>
            <a:r>
              <a:rPr lang="en-US" dirty="0"/>
              <a:t> </a:t>
            </a:r>
            <a:r>
              <a:rPr lang="en-US" b="1" dirty="0"/>
              <a:t>used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1CE0C7-23FC-458C-A110-8EBCC5D30043}"/>
              </a:ext>
            </a:extLst>
          </p:cNvPr>
          <p:cNvSpPr txBox="1"/>
          <p:nvPr/>
        </p:nvSpPr>
        <p:spPr>
          <a:xfrm>
            <a:off x="162667" y="1933404"/>
            <a:ext cx="370297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arenR"/>
            </a:pPr>
            <a:r>
              <a:rPr lang="en-US" sz="2400" dirty="0"/>
              <a:t>IR sensor </a:t>
            </a:r>
          </a:p>
          <a:p>
            <a:pPr marL="457200" indent="-457200">
              <a:buFont typeface="+mj-lt"/>
              <a:buAutoNum type="arabicParenR"/>
            </a:pPr>
            <a:r>
              <a:rPr lang="en-US" sz="2400" dirty="0"/>
              <a:t>L2933D motor </a:t>
            </a:r>
          </a:p>
          <a:p>
            <a:r>
              <a:rPr lang="en-US" sz="2400" dirty="0"/>
              <a:t>      driver</a:t>
            </a:r>
          </a:p>
          <a:p>
            <a:r>
              <a:rPr lang="en-US" sz="2400" dirty="0"/>
              <a:t>3)  Basic shield</a:t>
            </a:r>
          </a:p>
          <a:p>
            <a:r>
              <a:rPr lang="en-US" sz="2400" dirty="0"/>
              <a:t>4)  At mega32</a:t>
            </a:r>
          </a:p>
          <a:p>
            <a:r>
              <a:rPr lang="en-US" sz="2400" dirty="0"/>
              <a:t>microcontroller</a:t>
            </a:r>
          </a:p>
          <a:p>
            <a:r>
              <a:rPr lang="en-US" sz="2400" dirty="0"/>
              <a:t>5)  DC motor</a:t>
            </a:r>
          </a:p>
          <a:p>
            <a:r>
              <a:rPr lang="en-US" sz="2400" dirty="0"/>
              <a:t>6)  LCD </a:t>
            </a:r>
          </a:p>
          <a:p>
            <a:r>
              <a:rPr lang="en-US" sz="2400" dirty="0"/>
              <a:t>7)  Connecting wires</a:t>
            </a:r>
          </a:p>
          <a:p>
            <a:r>
              <a:rPr lang="en-US" sz="2400" dirty="0"/>
              <a:t>8) USB cable</a:t>
            </a:r>
          </a:p>
          <a:p>
            <a:endParaRPr lang="en-US" sz="2400" dirty="0"/>
          </a:p>
        </p:txBody>
      </p:sp>
      <p:pic>
        <p:nvPicPr>
          <p:cNvPr id="1026" name="Picture 2" descr="Image result for ir sensor">
            <a:extLst>
              <a:ext uri="{FF2B5EF4-FFF2-40B4-BE49-F238E27FC236}">
                <a16:creationId xmlns:a16="http://schemas.microsoft.com/office/drawing/2014/main" id="{24DCB14A-186C-470F-B851-CD2D7BC845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0563" y="454801"/>
            <a:ext cx="2590162" cy="2372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development board atmega32">
            <a:extLst>
              <a:ext uri="{FF2B5EF4-FFF2-40B4-BE49-F238E27FC236}">
                <a16:creationId xmlns:a16="http://schemas.microsoft.com/office/drawing/2014/main" id="{6199C350-2696-4012-847B-3ECA7782A4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3895" y="454801"/>
            <a:ext cx="3460083" cy="2781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lated image">
            <a:extLst>
              <a:ext uri="{FF2B5EF4-FFF2-40B4-BE49-F238E27FC236}">
                <a16:creationId xmlns:a16="http://schemas.microsoft.com/office/drawing/2014/main" id="{10D01610-B9C2-4FE3-843B-E809444A18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9294" y="970790"/>
            <a:ext cx="1824288" cy="1925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lcd pins">
            <a:extLst>
              <a:ext uri="{FF2B5EF4-FFF2-40B4-BE49-F238E27FC236}">
                <a16:creationId xmlns:a16="http://schemas.microsoft.com/office/drawing/2014/main" id="{2537E3A4-5ACC-4A13-A4E3-5AA53EDA54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9467" y="2557665"/>
            <a:ext cx="2857500" cy="186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connecting wires female to female">
            <a:extLst>
              <a:ext uri="{FF2B5EF4-FFF2-40B4-BE49-F238E27FC236}">
                <a16:creationId xmlns:a16="http://schemas.microsoft.com/office/drawing/2014/main" id="{5A553767-543C-4D2C-A474-DF193FEF4C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5644" y="4750345"/>
            <a:ext cx="1399842" cy="1487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Image result for l293d motor driver">
            <a:extLst>
              <a:ext uri="{FF2B5EF4-FFF2-40B4-BE49-F238E27FC236}">
                <a16:creationId xmlns:a16="http://schemas.microsoft.com/office/drawing/2014/main" id="{D67BB79A-57B5-4DAF-9A7E-326579FFB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5188" y="3429000"/>
            <a:ext cx="238125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574F8D-B7AC-4D8F-8BD4-82E3C16919F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6016839" y="2822030"/>
            <a:ext cx="2208477" cy="294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499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88701-2692-498F-BA51-B9E364BF7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143117"/>
            <a:ext cx="10364451" cy="1596177"/>
          </a:xfrm>
        </p:spPr>
        <p:txBody>
          <a:bodyPr/>
          <a:lstStyle/>
          <a:p>
            <a:r>
              <a:rPr lang="en-US" dirty="0"/>
              <a:t>Block diagram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298FAC-4A41-4584-9064-1B62A3EA07B8}"/>
              </a:ext>
            </a:extLst>
          </p:cNvPr>
          <p:cNvSpPr/>
          <p:nvPr/>
        </p:nvSpPr>
        <p:spPr>
          <a:xfrm>
            <a:off x="561680" y="3172362"/>
            <a:ext cx="1857080" cy="81777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IR Sensor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64828A-B915-4010-83FF-538864E0BE2B}"/>
              </a:ext>
            </a:extLst>
          </p:cNvPr>
          <p:cNvSpPr/>
          <p:nvPr/>
        </p:nvSpPr>
        <p:spPr>
          <a:xfrm>
            <a:off x="3037787" y="3129380"/>
            <a:ext cx="1813089" cy="82043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ATmega32</a:t>
            </a:r>
          </a:p>
          <a:p>
            <a:pPr algn="ctr"/>
            <a:r>
              <a:rPr lang="en-US" dirty="0"/>
              <a:t>Microcontroller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5416C2-3975-4D22-BEE3-60EB3C2AF619}"/>
              </a:ext>
            </a:extLst>
          </p:cNvPr>
          <p:cNvSpPr/>
          <p:nvPr/>
        </p:nvSpPr>
        <p:spPr>
          <a:xfrm>
            <a:off x="7494308" y="3148330"/>
            <a:ext cx="1259065" cy="82043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LCD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6DD15C-9F95-4B08-9105-6D78F19EBEBB}"/>
              </a:ext>
            </a:extLst>
          </p:cNvPr>
          <p:cNvSpPr/>
          <p:nvPr/>
        </p:nvSpPr>
        <p:spPr>
          <a:xfrm>
            <a:off x="9514788" y="3129381"/>
            <a:ext cx="1743959" cy="82043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DC motor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67647BE-312C-4308-9368-A6E0A3C652E6}"/>
              </a:ext>
            </a:extLst>
          </p:cNvPr>
          <p:cNvSpPr/>
          <p:nvPr/>
        </p:nvSpPr>
        <p:spPr>
          <a:xfrm>
            <a:off x="2430742" y="3472913"/>
            <a:ext cx="554610" cy="1333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A0A4F282-599E-4517-983F-0445AF53A298}"/>
              </a:ext>
            </a:extLst>
          </p:cNvPr>
          <p:cNvSpPr/>
          <p:nvPr/>
        </p:nvSpPr>
        <p:spPr>
          <a:xfrm>
            <a:off x="4924134" y="3423125"/>
            <a:ext cx="631596" cy="1333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2E063A7-990C-4BC7-9899-7E6FC9571361}"/>
              </a:ext>
            </a:extLst>
          </p:cNvPr>
          <p:cNvSpPr/>
          <p:nvPr/>
        </p:nvSpPr>
        <p:spPr>
          <a:xfrm>
            <a:off x="3114770" y="1703625"/>
            <a:ext cx="1696825" cy="81777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Power Supply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D3E2650B-5F83-4E43-B1BE-F1EC2EED1B8D}"/>
              </a:ext>
            </a:extLst>
          </p:cNvPr>
          <p:cNvSpPr/>
          <p:nvPr/>
        </p:nvSpPr>
        <p:spPr>
          <a:xfrm>
            <a:off x="3840635" y="2533037"/>
            <a:ext cx="245097" cy="61529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C5ADEEE7-DF1B-487A-BAB4-503E7C465C7F}"/>
              </a:ext>
            </a:extLst>
          </p:cNvPr>
          <p:cNvSpPr/>
          <p:nvPr/>
        </p:nvSpPr>
        <p:spPr>
          <a:xfrm>
            <a:off x="8818283" y="3378447"/>
            <a:ext cx="631596" cy="1333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EF88B8-A954-4599-AF24-87C43AE6F07D}"/>
              </a:ext>
            </a:extLst>
          </p:cNvPr>
          <p:cNvSpPr/>
          <p:nvPr/>
        </p:nvSpPr>
        <p:spPr>
          <a:xfrm>
            <a:off x="5555730" y="3148330"/>
            <a:ext cx="1259064" cy="84180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LED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52174251-B62A-4C8F-8FDB-E9C6089BD7B0}"/>
              </a:ext>
            </a:extLst>
          </p:cNvPr>
          <p:cNvSpPr/>
          <p:nvPr/>
        </p:nvSpPr>
        <p:spPr>
          <a:xfrm>
            <a:off x="6814794" y="3556493"/>
            <a:ext cx="631596" cy="1199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779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6B0FE-B90B-4355-BE08-BA1AF9E7D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519" y="-371298"/>
            <a:ext cx="10364451" cy="1596177"/>
          </a:xfrm>
        </p:spPr>
        <p:txBody>
          <a:bodyPr/>
          <a:lstStyle/>
          <a:p>
            <a:r>
              <a:rPr lang="en-US" b="1" dirty="0"/>
              <a:t>Circuit</a:t>
            </a:r>
            <a:r>
              <a:rPr lang="en-US" dirty="0"/>
              <a:t> </a:t>
            </a:r>
            <a:r>
              <a:rPr lang="en-US" b="1" dirty="0"/>
              <a:t>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550992-4BC9-4B40-A7A8-6C77EEA14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969876" y="2141202"/>
            <a:ext cx="4877431" cy="38378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0C0B47-A053-4802-BD10-3B62EAD05C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0852" y="1555423"/>
            <a:ext cx="3837851" cy="49434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3B3BAB4-1080-468C-B26B-42CE00A878DB}"/>
              </a:ext>
            </a:extLst>
          </p:cNvPr>
          <p:cNvSpPr txBox="1"/>
          <p:nvPr/>
        </p:nvSpPr>
        <p:spPr>
          <a:xfrm>
            <a:off x="2568944" y="879540"/>
            <a:ext cx="1781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CLEAR PATH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639303-CC73-46DD-BFC5-35032735F151}"/>
              </a:ext>
            </a:extLst>
          </p:cNvPr>
          <p:cNvSpPr txBox="1"/>
          <p:nvPr/>
        </p:nvSpPr>
        <p:spPr>
          <a:xfrm>
            <a:off x="7701699" y="776814"/>
            <a:ext cx="15742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OBJECT DETECTED</a:t>
            </a:r>
          </a:p>
        </p:txBody>
      </p:sp>
    </p:spTree>
    <p:extLst>
      <p:ext uri="{BB962C8B-B14F-4D97-AF65-F5344CB8AC3E}">
        <p14:creationId xmlns:p14="http://schemas.microsoft.com/office/powerpoint/2010/main" val="3061015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0A4C8-9A8D-4D3E-A971-BCD66E48D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Algorithm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B5E442-DA7E-4D46-8C37-CC36CB9AFC2F}"/>
              </a:ext>
            </a:extLst>
          </p:cNvPr>
          <p:cNvSpPr txBox="1"/>
          <p:nvPr/>
        </p:nvSpPr>
        <p:spPr>
          <a:xfrm>
            <a:off x="612742" y="1941922"/>
            <a:ext cx="1036445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1)Connect power to atmega32 development board.</a:t>
            </a:r>
          </a:p>
          <a:p>
            <a:r>
              <a:rPr lang="en-US" sz="2800" dirty="0"/>
              <a:t>2)Connect Vcc , ground and input from IR sensor to specified pins on             development board.</a:t>
            </a:r>
          </a:p>
          <a:p>
            <a:r>
              <a:rPr lang="en-US" sz="2800" dirty="0"/>
              <a:t>3)Assign output port to LCD ,DC motor and LED.</a:t>
            </a:r>
          </a:p>
          <a:p>
            <a:r>
              <a:rPr lang="en-US" sz="2800" dirty="0"/>
              <a:t>4)Whenever a object is detected output port goes high.</a:t>
            </a:r>
          </a:p>
          <a:p>
            <a:r>
              <a:rPr lang="en-US" sz="2800" dirty="0"/>
              <a:t>5)hence, LED glows, LCD displays information and motor starts rotating.</a:t>
            </a:r>
          </a:p>
        </p:txBody>
      </p:sp>
    </p:spTree>
    <p:extLst>
      <p:ext uri="{BB962C8B-B14F-4D97-AF65-F5344CB8AC3E}">
        <p14:creationId xmlns:p14="http://schemas.microsoft.com/office/powerpoint/2010/main" val="4027584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48B3C-35D6-4930-AAB8-90F1D7C82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4520" y="0"/>
            <a:ext cx="5182226" cy="588114"/>
          </a:xfrm>
        </p:spPr>
        <p:txBody>
          <a:bodyPr/>
          <a:lstStyle/>
          <a:p>
            <a:r>
              <a:rPr lang="en-US" dirty="0"/>
              <a:t>Flow chart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6CC0D8B-0A2D-4D6E-B346-11548AC8AF4C}"/>
              </a:ext>
            </a:extLst>
          </p:cNvPr>
          <p:cNvSpPr/>
          <p:nvPr/>
        </p:nvSpPr>
        <p:spPr>
          <a:xfrm>
            <a:off x="3601039" y="791852"/>
            <a:ext cx="1640264" cy="39727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Start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67F8370F-0D6F-49BF-8A41-AA73009BB035}"/>
              </a:ext>
            </a:extLst>
          </p:cNvPr>
          <p:cNvSpPr/>
          <p:nvPr/>
        </p:nvSpPr>
        <p:spPr>
          <a:xfrm>
            <a:off x="3601039" y="1513468"/>
            <a:ext cx="1687398" cy="324760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IR sensor</a:t>
            </a:r>
          </a:p>
        </p:txBody>
      </p:sp>
      <p:sp>
        <p:nvSpPr>
          <p:cNvPr id="6" name="Diamond 5">
            <a:extLst>
              <a:ext uri="{FF2B5EF4-FFF2-40B4-BE49-F238E27FC236}">
                <a16:creationId xmlns:a16="http://schemas.microsoft.com/office/drawing/2014/main" id="{F964D1E3-F977-4D2E-B6B2-6E2C362B45DE}"/>
              </a:ext>
            </a:extLst>
          </p:cNvPr>
          <p:cNvSpPr/>
          <p:nvPr/>
        </p:nvSpPr>
        <p:spPr>
          <a:xfrm>
            <a:off x="3324521" y="2055043"/>
            <a:ext cx="2201470" cy="999242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Sensor detects object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B26294-10EC-4516-8D68-34C8DF23FE15}"/>
              </a:ext>
            </a:extLst>
          </p:cNvPr>
          <p:cNvSpPr/>
          <p:nvPr/>
        </p:nvSpPr>
        <p:spPr>
          <a:xfrm>
            <a:off x="3740869" y="4387714"/>
            <a:ext cx="1696825" cy="83944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LCD displays object detected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D977C0-6736-4708-BC0D-B70D1B0B14E6}"/>
              </a:ext>
            </a:extLst>
          </p:cNvPr>
          <p:cNvSpPr/>
          <p:nvPr/>
        </p:nvSpPr>
        <p:spPr>
          <a:xfrm>
            <a:off x="3601039" y="3595861"/>
            <a:ext cx="1976487" cy="47900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LED high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A81ED0C-74DD-42F4-A327-45305565B168}"/>
              </a:ext>
            </a:extLst>
          </p:cNvPr>
          <p:cNvSpPr/>
          <p:nvPr/>
        </p:nvSpPr>
        <p:spPr>
          <a:xfrm>
            <a:off x="3740869" y="5540006"/>
            <a:ext cx="1583703" cy="4966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Motor rotates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2C15672-9FEA-4A9A-95C0-01EF39ED8287}"/>
              </a:ext>
            </a:extLst>
          </p:cNvPr>
          <p:cNvSpPr/>
          <p:nvPr/>
        </p:nvSpPr>
        <p:spPr>
          <a:xfrm>
            <a:off x="3740869" y="6381946"/>
            <a:ext cx="1836657" cy="377073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B46D9B6-2C49-4E50-B9BD-FEAFEA171F5D}"/>
              </a:ext>
            </a:extLst>
          </p:cNvPr>
          <p:cNvSpPr/>
          <p:nvPr/>
        </p:nvSpPr>
        <p:spPr>
          <a:xfrm>
            <a:off x="6413372" y="3565822"/>
            <a:ext cx="1555422" cy="50904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LED low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90800B-8DD9-418D-8A2E-2D1AC2900E52}"/>
              </a:ext>
            </a:extLst>
          </p:cNvPr>
          <p:cNvSpPr/>
          <p:nvPr/>
        </p:nvSpPr>
        <p:spPr>
          <a:xfrm>
            <a:off x="6154134" y="4373574"/>
            <a:ext cx="1904215" cy="76181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LCD displays clear path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183F54-0148-4A84-BCCB-48B62FF8EA0E}"/>
              </a:ext>
            </a:extLst>
          </p:cNvPr>
          <p:cNvSpPr/>
          <p:nvPr/>
        </p:nvSpPr>
        <p:spPr>
          <a:xfrm>
            <a:off x="6154134" y="5532570"/>
            <a:ext cx="1781666" cy="51153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Motor is off</a:t>
            </a:r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11A6A146-828D-49AC-8E0A-31668621BCF7}"/>
              </a:ext>
            </a:extLst>
          </p:cNvPr>
          <p:cNvSpPr/>
          <p:nvPr/>
        </p:nvSpPr>
        <p:spPr>
          <a:xfrm>
            <a:off x="4325331" y="1789716"/>
            <a:ext cx="216816" cy="265327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F85F9D5B-DEC8-42CA-8A69-5D79F4BEE464}"/>
              </a:ext>
            </a:extLst>
          </p:cNvPr>
          <p:cNvSpPr/>
          <p:nvPr/>
        </p:nvSpPr>
        <p:spPr>
          <a:xfrm>
            <a:off x="4471446" y="4069607"/>
            <a:ext cx="216816" cy="32476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9F9D7CBC-4B9F-4C63-97D1-C779C0987984}"/>
              </a:ext>
            </a:extLst>
          </p:cNvPr>
          <p:cNvSpPr/>
          <p:nvPr/>
        </p:nvSpPr>
        <p:spPr>
          <a:xfrm>
            <a:off x="4336330" y="1182881"/>
            <a:ext cx="216816" cy="351515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8268EA86-FB0C-404A-BFD4-899DD0939E90}"/>
              </a:ext>
            </a:extLst>
          </p:cNvPr>
          <p:cNvSpPr/>
          <p:nvPr/>
        </p:nvSpPr>
        <p:spPr>
          <a:xfrm>
            <a:off x="4318260" y="3135101"/>
            <a:ext cx="282804" cy="42420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Arrow: Down 25">
            <a:extLst>
              <a:ext uri="{FF2B5EF4-FFF2-40B4-BE49-F238E27FC236}">
                <a16:creationId xmlns:a16="http://schemas.microsoft.com/office/drawing/2014/main" id="{C0D79A11-7601-473D-A60F-8BA58E41DDD0}"/>
              </a:ext>
            </a:extLst>
          </p:cNvPr>
          <p:cNvSpPr/>
          <p:nvPr/>
        </p:nvSpPr>
        <p:spPr>
          <a:xfrm>
            <a:off x="4442381" y="5221437"/>
            <a:ext cx="216816" cy="32476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2A4C3D53-A1B5-4696-BF0B-89DC471D196B}"/>
              </a:ext>
            </a:extLst>
          </p:cNvPr>
          <p:cNvSpPr/>
          <p:nvPr/>
        </p:nvSpPr>
        <p:spPr>
          <a:xfrm>
            <a:off x="4480873" y="6062032"/>
            <a:ext cx="216816" cy="32476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Arrow: Down 27">
            <a:extLst>
              <a:ext uri="{FF2B5EF4-FFF2-40B4-BE49-F238E27FC236}">
                <a16:creationId xmlns:a16="http://schemas.microsoft.com/office/drawing/2014/main" id="{6DC35268-729A-4A4D-A1AE-8CE871559D6A}"/>
              </a:ext>
            </a:extLst>
          </p:cNvPr>
          <p:cNvSpPr/>
          <p:nvPr/>
        </p:nvSpPr>
        <p:spPr>
          <a:xfrm>
            <a:off x="7035537" y="4096874"/>
            <a:ext cx="216816" cy="27670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Arrow: Down 28">
            <a:extLst>
              <a:ext uri="{FF2B5EF4-FFF2-40B4-BE49-F238E27FC236}">
                <a16:creationId xmlns:a16="http://schemas.microsoft.com/office/drawing/2014/main" id="{67A8D121-F4C3-4F83-9C62-74223749F75D}"/>
              </a:ext>
            </a:extLst>
          </p:cNvPr>
          <p:cNvSpPr/>
          <p:nvPr/>
        </p:nvSpPr>
        <p:spPr>
          <a:xfrm>
            <a:off x="6974267" y="5134923"/>
            <a:ext cx="216816" cy="32476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Arrow: Bent-Up 32">
            <a:extLst>
              <a:ext uri="{FF2B5EF4-FFF2-40B4-BE49-F238E27FC236}">
                <a16:creationId xmlns:a16="http://schemas.microsoft.com/office/drawing/2014/main" id="{97D6BCFF-1B13-47AC-9ABF-CE95740772B5}"/>
              </a:ext>
            </a:extLst>
          </p:cNvPr>
          <p:cNvSpPr/>
          <p:nvPr/>
        </p:nvSpPr>
        <p:spPr>
          <a:xfrm flipV="1">
            <a:off x="5577526" y="2485060"/>
            <a:ext cx="1904215" cy="1058756"/>
          </a:xfrm>
          <a:prstGeom prst="bentUpArrow">
            <a:avLst>
              <a:gd name="adj1" fmla="val 8083"/>
              <a:gd name="adj2" fmla="val 19658"/>
              <a:gd name="adj3" fmla="val 22329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Arrow: Bent-Up 34">
            <a:extLst>
              <a:ext uri="{FF2B5EF4-FFF2-40B4-BE49-F238E27FC236}">
                <a16:creationId xmlns:a16="http://schemas.microsoft.com/office/drawing/2014/main" id="{0A2B9B5C-8D43-426E-9318-159059D94DA4}"/>
              </a:ext>
            </a:extLst>
          </p:cNvPr>
          <p:cNvSpPr/>
          <p:nvPr/>
        </p:nvSpPr>
        <p:spPr>
          <a:xfrm rot="16200000" flipV="1">
            <a:off x="31991" y="1875279"/>
            <a:ext cx="4981867" cy="3686193"/>
          </a:xfrm>
          <a:prstGeom prst="bentUpArrow">
            <a:avLst>
              <a:gd name="adj1" fmla="val 1702"/>
              <a:gd name="adj2" fmla="val 2777"/>
              <a:gd name="adj3" fmla="val 4047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E015383-7EAC-40E8-BE75-8FD33667C1D7}"/>
              </a:ext>
            </a:extLst>
          </p:cNvPr>
          <p:cNvSpPr/>
          <p:nvPr/>
        </p:nvSpPr>
        <p:spPr>
          <a:xfrm>
            <a:off x="7044967" y="6044108"/>
            <a:ext cx="146116" cy="47741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610B8FC0-22DA-45D1-82E1-944292097DBB}"/>
              </a:ext>
            </a:extLst>
          </p:cNvPr>
          <p:cNvSpPr/>
          <p:nvPr/>
        </p:nvSpPr>
        <p:spPr>
          <a:xfrm rot="10800000">
            <a:off x="5577524" y="6441292"/>
            <a:ext cx="1613558" cy="17317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4675F70-F00D-4A96-B366-F7512E03BCF7}"/>
              </a:ext>
            </a:extLst>
          </p:cNvPr>
          <p:cNvSpPr/>
          <p:nvPr/>
        </p:nvSpPr>
        <p:spPr>
          <a:xfrm>
            <a:off x="679827" y="6178693"/>
            <a:ext cx="3979370" cy="457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5224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96098-CD18-4BA3-ADF3-B94A6FD39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812" y="0"/>
            <a:ext cx="10364451" cy="1596177"/>
          </a:xfrm>
        </p:spPr>
        <p:txBody>
          <a:bodyPr/>
          <a:lstStyle/>
          <a:p>
            <a:r>
              <a:rPr lang="en-US" b="1" dirty="0"/>
              <a:t>code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DCE137-B3A6-4B97-AF4E-43E8BF13DC9E}"/>
              </a:ext>
            </a:extLst>
          </p:cNvPr>
          <p:cNvSpPr txBox="1"/>
          <p:nvPr/>
        </p:nvSpPr>
        <p:spPr>
          <a:xfrm>
            <a:off x="273377" y="1197204"/>
            <a:ext cx="11500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E3C805-38EE-40D5-93EB-839DEC437C14}"/>
              </a:ext>
            </a:extLst>
          </p:cNvPr>
          <p:cNvSpPr/>
          <p:nvPr/>
        </p:nvSpPr>
        <p:spPr>
          <a:xfrm>
            <a:off x="3048000" y="1305342"/>
            <a:ext cx="6096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#ifndef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i="1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F_CPU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#define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i="1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F_CPU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16000000UL</a:t>
            </a: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#endif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&lt;util/delay.h&gt;</a:t>
            </a: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&lt;avr/io.h&gt;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#define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enable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5</a:t>
            </a: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#define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registerselection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7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send_a_command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unsigned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command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send_a_character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unsigned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character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send_a_string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</a:t>
            </a:r>
            <a:r>
              <a:rPr lang="en-US" dirty="0">
                <a:solidFill>
                  <a:srgbClr val="000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string_of_characters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LCD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dcmotor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744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BDD8F2B-F601-44EF-8777-2F3905564970}"/>
              </a:ext>
            </a:extLst>
          </p:cNvPr>
          <p:cNvSpPr/>
          <p:nvPr/>
        </p:nvSpPr>
        <p:spPr>
          <a:xfrm>
            <a:off x="1982771" y="1050099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PORTB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0x00;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//input port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DDRA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0xFF;</a:t>
            </a:r>
          </a:p>
          <a:p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DDRC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=0XFF;</a:t>
            </a:r>
          </a:p>
          <a:p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DDRD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=0XFF;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DDRB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0x01;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Portb.0 = output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while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(1)</a:t>
            </a:r>
          </a:p>
          <a:p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((</a:t>
            </a:r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PINB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0x02)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!=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0)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read PINB.1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PORTB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&amp;=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0b11111110;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clear PORTB.0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send_a_command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(0x01);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//all clear command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send_a_command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(0x38);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//16*2 line LCD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send_a_command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(0x0E);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//screen and cursor on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send_a_string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"CLEAR PATH"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194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B3D6AAA-1FFA-4413-BF62-A495FB285546}"/>
              </a:ext>
            </a:extLst>
          </p:cNvPr>
          <p:cNvSpPr/>
          <p:nvPr/>
        </p:nvSpPr>
        <p:spPr>
          <a:xfrm>
            <a:off x="3048000" y="474345"/>
            <a:ext cx="6096000" cy="59093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da-DK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da-DK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PORTB</a:t>
            </a:r>
            <a:r>
              <a:rPr lang="da-DK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|=</a:t>
            </a:r>
            <a:r>
              <a:rPr lang="da-DK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0b00000001;</a:t>
            </a:r>
            <a:r>
              <a:rPr lang="da-DK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da-DK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set PORTB.0</a:t>
            </a:r>
            <a:endParaRPr lang="da-DK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LCD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dcmotor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LCD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send_a_command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(0x01);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//all clear command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send_a_command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(0x38);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//16*2 line LCD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send_a_command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(0x0E);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//screen and cursor on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send_a_string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"OBJECT DETECTED"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dcmotor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86395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172</TotalTime>
  <Words>670</Words>
  <Application>Microsoft Office PowerPoint</Application>
  <PresentationFormat>Widescreen</PresentationFormat>
  <Paragraphs>153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Bahnschrift SemiCondensed</vt:lpstr>
      <vt:lpstr>Consolas</vt:lpstr>
      <vt:lpstr>Tw Cen MT</vt:lpstr>
      <vt:lpstr>Droplet</vt:lpstr>
      <vt:lpstr>CLeANING WATER BODIES USING SENSOR AND  MOTOR</vt:lpstr>
      <vt:lpstr>Components used</vt:lpstr>
      <vt:lpstr>Block diagram</vt:lpstr>
      <vt:lpstr>Circuit diagram</vt:lpstr>
      <vt:lpstr>Algorithm</vt:lpstr>
      <vt:lpstr>Flow chart</vt:lpstr>
      <vt:lpstr>code</vt:lpstr>
      <vt:lpstr>PowerPoint Presentation</vt:lpstr>
      <vt:lpstr>PowerPoint Presentation</vt:lpstr>
      <vt:lpstr>PowerPoint Presentation</vt:lpstr>
      <vt:lpstr>PowerPoint Presentation</vt:lpstr>
      <vt:lpstr>Real time application of the project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CLeANING WATER BODIES USING SENSORS AND  MOTOR</dc:title>
  <dc:creator>Anagha A</dc:creator>
  <cp:lastModifiedBy>Anagha A</cp:lastModifiedBy>
  <cp:revision>45</cp:revision>
  <dcterms:created xsi:type="dcterms:W3CDTF">2019-06-21T00:26:37Z</dcterms:created>
  <dcterms:modified xsi:type="dcterms:W3CDTF">2019-06-21T06:16:45Z</dcterms:modified>
</cp:coreProperties>
</file>

<file path=docProps/thumbnail.jpeg>
</file>